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68" r:id="rId4"/>
    <p:sldId id="269" r:id="rId5"/>
    <p:sldId id="270" r:id="rId6"/>
    <p:sldId id="259" r:id="rId7"/>
    <p:sldId id="260" r:id="rId8"/>
    <p:sldId id="271" r:id="rId9"/>
    <p:sldId id="272" r:id="rId10"/>
    <p:sldId id="263" r:id="rId11"/>
    <p:sldId id="265" r:id="rId12"/>
    <p:sldId id="267" r:id="rId13"/>
    <p:sldId id="262" r:id="rId14"/>
    <p:sldId id="273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82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16" y="-90"/>
      </p:cViewPr>
      <p:guideLst>
        <p:guide orient="horz" pos="792"/>
        <p:guide orient="horz" pos="1080"/>
        <p:guide pos="1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=""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=""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UNTER-X0s/EV-VEHICLE-CHARGING-DEMAND-PREDICTION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=""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=""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3881887" y="1797010"/>
            <a:ext cx="78146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sz="2400" b="1" dirty="0" smtClean="0">
              <a:solidFill>
                <a:schemeClr val="bg1"/>
              </a:solidFill>
            </a:endParaRPr>
          </a:p>
          <a:p>
            <a:pPr algn="r"/>
            <a:r>
              <a:rPr lang="en-US" sz="2400" b="1" dirty="0" smtClean="0">
                <a:solidFill>
                  <a:schemeClr val="bg1"/>
                </a:solidFill>
              </a:rPr>
              <a:t>EV </a:t>
            </a:r>
            <a:r>
              <a:rPr lang="en-US" sz="2400" b="1" dirty="0">
                <a:solidFill>
                  <a:schemeClr val="bg1"/>
                </a:solidFill>
              </a:rPr>
              <a:t>VEHICLE / CHARGING DEMAND </a:t>
            </a:r>
            <a:r>
              <a:rPr lang="en-US" sz="2400" b="1" dirty="0" smtClean="0">
                <a:solidFill>
                  <a:schemeClr val="bg1"/>
                </a:solidFill>
              </a:rPr>
              <a:t>PREDICTION</a:t>
            </a:r>
          </a:p>
          <a:p>
            <a:pPr algn="r"/>
            <a:r>
              <a:rPr lang="en-US" sz="2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__________________________________________</a:t>
            </a:r>
          </a:p>
          <a:p>
            <a:pPr algn="r"/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="" xmlns:a16="http://schemas.microsoft.com/office/drawing/2014/main" id="{BD3530AF-9771-470E-A9BF-F28AA22753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419" y="868863"/>
            <a:ext cx="1263157" cy="4108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C961EF03-9D92-66B3-D740-9F82026DC6A9}"/>
              </a:ext>
            </a:extLst>
          </p:cNvPr>
          <p:cNvSpPr txBox="1"/>
          <p:nvPr/>
        </p:nvSpPr>
        <p:spPr>
          <a:xfrm>
            <a:off x="4869300" y="3136612"/>
            <a:ext cx="5262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Name </a:t>
            </a:r>
            <a:r>
              <a:rPr lang="en-US" sz="2400" b="1" dirty="0">
                <a:solidFill>
                  <a:schemeClr val="bg1"/>
                </a:solidFill>
              </a:rPr>
              <a:t>:- </a:t>
            </a:r>
            <a:r>
              <a:rPr lang="en-US" sz="2400" b="1" dirty="0" smtClean="0">
                <a:solidFill>
                  <a:schemeClr val="bg1"/>
                </a:solidFill>
              </a:rPr>
              <a:t>Rahul </a:t>
            </a:r>
            <a:r>
              <a:rPr lang="en-US" sz="2400" b="1" dirty="0" err="1" smtClean="0">
                <a:solidFill>
                  <a:schemeClr val="bg1"/>
                </a:solidFill>
              </a:rPr>
              <a:t>Jitendra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Shirsat</a:t>
            </a:r>
            <a:r>
              <a:rPr lang="en-US" sz="2400" b="1" dirty="0" smtClean="0">
                <a:solidFill>
                  <a:schemeClr val="bg1"/>
                </a:solidFill>
              </a:rPr>
              <a:t>.</a:t>
            </a:r>
            <a:endParaRPr lang="en-IN" sz="24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B9AE95C7-B26D-E8EC-5F2C-CC4C33E10F67}"/>
              </a:ext>
            </a:extLst>
          </p:cNvPr>
          <p:cNvSpPr txBox="1"/>
          <p:nvPr/>
        </p:nvSpPr>
        <p:spPr>
          <a:xfrm>
            <a:off x="4869300" y="3974278"/>
            <a:ext cx="6431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i="1" dirty="0">
                <a:solidFill>
                  <a:schemeClr val="bg1"/>
                </a:solidFill>
              </a:rPr>
              <a:t>AICTE Student ID: </a:t>
            </a:r>
            <a:endParaRPr lang="en-IN" sz="2000" b="1" i="1" dirty="0" smtClean="0">
              <a:solidFill>
                <a:schemeClr val="bg1"/>
              </a:solidFill>
            </a:endParaRPr>
          </a:p>
          <a:p>
            <a:r>
              <a:rPr lang="en-IN" sz="2000" b="1" i="1" dirty="0">
                <a:solidFill>
                  <a:schemeClr val="bg1"/>
                </a:solidFill>
              </a:rPr>
              <a:t>STU6862a0b3d8e4d1751294131</a:t>
            </a:r>
            <a:endParaRPr lang="en-IN" sz="2000" i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376A68E-16DB-7835-CED8-67CE79BDCFBE}"/>
              </a:ext>
            </a:extLst>
          </p:cNvPr>
          <p:cNvSpPr txBox="1"/>
          <p:nvPr/>
        </p:nvSpPr>
        <p:spPr>
          <a:xfrm>
            <a:off x="4907270" y="4978072"/>
            <a:ext cx="619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chemeClr val="bg1"/>
                </a:solidFill>
              </a:rPr>
              <a:t>AICTE Internship ID: INTERNSHIP_1748923002683e727a876ea</a:t>
            </a:r>
            <a:endParaRPr lang="en-IN" sz="2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7DC4B22D-F52A-79B3-FF69-474AF414D7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90"/>
          <a:stretch>
            <a:fillRect/>
          </a:stretch>
        </p:blipFill>
        <p:spPr>
          <a:xfrm>
            <a:off x="159960" y="2024563"/>
            <a:ext cx="6021989" cy="35865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1D28A35D-9FEE-CBB9-6C77-84DD2B2DDDC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690"/>
          <a:stretch>
            <a:fillRect/>
          </a:stretch>
        </p:blipFill>
        <p:spPr>
          <a:xfrm>
            <a:off x="6181950" y="2024564"/>
            <a:ext cx="5936039" cy="35865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CFC229B8-F93C-51A7-DEDF-040BCC259C9F}"/>
              </a:ext>
            </a:extLst>
          </p:cNvPr>
          <p:cNvSpPr txBox="1"/>
          <p:nvPr/>
        </p:nvSpPr>
        <p:spPr>
          <a:xfrm>
            <a:off x="2857300" y="5991377"/>
            <a:ext cx="31771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D2A5A48A-8AA7-EAF0-F444-65178BC01F85}"/>
              </a:ext>
            </a:extLst>
          </p:cNvPr>
          <p:cNvSpPr txBox="1"/>
          <p:nvPr/>
        </p:nvSpPr>
        <p:spPr>
          <a:xfrm>
            <a:off x="9130059" y="5991377"/>
            <a:ext cx="184731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9902172D-9227-72AA-B1DC-990B0C4F4B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AA124F03-CD2F-C242-DBE6-28FC31CFE4EB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AF97D912-473D-E4B2-2D64-A95ABDFFEB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552"/>
          <a:stretch>
            <a:fillRect/>
          </a:stretch>
        </p:blipFill>
        <p:spPr>
          <a:xfrm>
            <a:off x="184030" y="2372264"/>
            <a:ext cx="5911970" cy="30078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D8F88C9D-366F-9D47-A0C8-54373D9752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436"/>
          <a:stretch>
            <a:fillRect/>
          </a:stretch>
        </p:blipFill>
        <p:spPr>
          <a:xfrm>
            <a:off x="6212823" y="2372263"/>
            <a:ext cx="5904416" cy="30078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B21F1BED-52D2-D832-925B-9068753F8E8E}"/>
              </a:ext>
            </a:extLst>
          </p:cNvPr>
          <p:cNvSpPr txBox="1"/>
          <p:nvPr/>
        </p:nvSpPr>
        <p:spPr>
          <a:xfrm>
            <a:off x="2822299" y="5848663"/>
            <a:ext cx="31771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54DF950-117B-BBCE-86FD-11E5F084A43B}"/>
              </a:ext>
            </a:extLst>
          </p:cNvPr>
          <p:cNvSpPr txBox="1"/>
          <p:nvPr/>
        </p:nvSpPr>
        <p:spPr>
          <a:xfrm>
            <a:off x="2822299" y="5803588"/>
            <a:ext cx="31771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336F16DB-EF85-1C44-6489-31C54CB55EA9}"/>
              </a:ext>
            </a:extLst>
          </p:cNvPr>
          <p:cNvSpPr txBox="1"/>
          <p:nvPr/>
        </p:nvSpPr>
        <p:spPr>
          <a:xfrm>
            <a:off x="9006173" y="5803588"/>
            <a:ext cx="31771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3631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70E36CBD-DA0C-24B0-7DD7-87F96CF15D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C6480323-64B7-A977-54A8-DCCF3B3DC323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747D47E8-F54B-E470-CFB9-414B5DDCC1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649"/>
          <a:stretch>
            <a:fillRect/>
          </a:stretch>
        </p:blipFill>
        <p:spPr>
          <a:xfrm>
            <a:off x="6096000" y="2458528"/>
            <a:ext cx="6024562" cy="30279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8231B78E-A6A7-D02C-DCDA-79C1B7AE47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947"/>
          <a:stretch>
            <a:fillRect/>
          </a:stretch>
        </p:blipFill>
        <p:spPr>
          <a:xfrm>
            <a:off x="89141" y="2458528"/>
            <a:ext cx="5911970" cy="30279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97B9430-4E5A-2283-2E29-941A232A25CC}"/>
              </a:ext>
            </a:extLst>
          </p:cNvPr>
          <p:cNvSpPr txBox="1"/>
          <p:nvPr/>
        </p:nvSpPr>
        <p:spPr>
          <a:xfrm>
            <a:off x="2727410" y="5926394"/>
            <a:ext cx="31771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78128257-C9AA-16CE-4973-64825973D7CD}"/>
              </a:ext>
            </a:extLst>
          </p:cNvPr>
          <p:cNvSpPr txBox="1"/>
          <p:nvPr/>
        </p:nvSpPr>
        <p:spPr>
          <a:xfrm>
            <a:off x="9040483" y="5943600"/>
            <a:ext cx="31771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2730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CA76E992-11DD-78E4-24B1-E48291B10C74}"/>
              </a:ext>
            </a:extLst>
          </p:cNvPr>
          <p:cNvSpPr txBox="1"/>
          <p:nvPr/>
        </p:nvSpPr>
        <p:spPr>
          <a:xfrm>
            <a:off x="232913" y="1725283"/>
            <a:ext cx="9655396" cy="382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This project is not just a technical implementation — it’s a </a:t>
            </a:r>
            <a:r>
              <a:rPr lang="en-US" b="1" dirty="0"/>
              <a:t>strategic blueprint for the future of electric mobility</a:t>
            </a:r>
            <a:r>
              <a:rPr lang="en-US" dirty="0"/>
              <a:t>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By merging </a:t>
            </a:r>
            <a:r>
              <a:rPr lang="en-US" b="1" dirty="0"/>
              <a:t>real-world EV adoption data</a:t>
            </a:r>
            <a:r>
              <a:rPr lang="en-US" dirty="0"/>
              <a:t> with </a:t>
            </a:r>
            <a:r>
              <a:rPr lang="en-US" b="1" dirty="0"/>
              <a:t>cutting-edge AI forecasting</a:t>
            </a:r>
            <a:r>
              <a:rPr lang="en-US" dirty="0"/>
              <a:t>, we’ve created a solution that is: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i="1" dirty="0"/>
              <a:t>Accurate</a:t>
            </a:r>
            <a:r>
              <a:rPr lang="en-US" i="1" dirty="0"/>
              <a:t> – Predicting county-level EV growth </a:t>
            </a:r>
            <a:r>
              <a:rPr lang="en-US" b="1" i="1" dirty="0"/>
              <a:t>36 months ahead</a:t>
            </a:r>
            <a:r>
              <a:rPr lang="en-US" i="1" dirty="0"/>
              <a:t> with intelligent feature engineering.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i="1" dirty="0"/>
              <a:t>Actionable</a:t>
            </a:r>
            <a:r>
              <a:rPr lang="en-US" i="1" dirty="0"/>
              <a:t> – Delivering insights that directly </a:t>
            </a:r>
            <a:r>
              <a:rPr lang="en-US" b="1" i="1" dirty="0"/>
              <a:t>guide infrastructure investments</a:t>
            </a:r>
            <a:r>
              <a:rPr lang="en-US" i="1" dirty="0"/>
              <a:t> and </a:t>
            </a:r>
            <a:r>
              <a:rPr lang="en-US" b="1" i="1" dirty="0"/>
              <a:t>policy decisions</a:t>
            </a:r>
            <a:r>
              <a:rPr lang="en-US" i="1" dirty="0"/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i="1" dirty="0"/>
              <a:t>Interactive</a:t>
            </a:r>
            <a:r>
              <a:rPr lang="en-US" i="1" dirty="0"/>
              <a:t> – Empowering stakeholders with a </a:t>
            </a:r>
            <a:r>
              <a:rPr lang="en-US" b="1" i="1" dirty="0"/>
              <a:t>visually engaging, user-friendly dashboard</a:t>
            </a:r>
            <a:r>
              <a:rPr lang="en-US" i="1" dirty="0"/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i="1" dirty="0"/>
              <a:t>Scalable</a:t>
            </a:r>
            <a:r>
              <a:rPr lang="en-US" i="1" dirty="0"/>
              <a:t> – Ready to expand to </a:t>
            </a:r>
            <a:r>
              <a:rPr lang="en-US" b="1" i="1" dirty="0"/>
              <a:t>national and global levels</a:t>
            </a:r>
            <a:r>
              <a:rPr lang="en-US" i="1" dirty="0"/>
              <a:t>, integrating live data streams for real-time predictions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12C91CB1-09ED-9477-712E-7DB3ECB01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20E3844-E404-4092-B785-A2288E181362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06C036F9-628B-D9A8-CC9D-8BBE143833B3}"/>
              </a:ext>
            </a:extLst>
          </p:cNvPr>
          <p:cNvSpPr txBox="1"/>
          <p:nvPr/>
        </p:nvSpPr>
        <p:spPr>
          <a:xfrm rot="10800000" flipH="1" flipV="1">
            <a:off x="149087" y="1642101"/>
            <a:ext cx="10581035" cy="3252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b="1" dirty="0"/>
              <a:t>Why It Matters: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Every charging station installed in the </a:t>
            </a:r>
            <a:r>
              <a:rPr lang="en-US" b="1" dirty="0"/>
              <a:t>right place at the right time</a:t>
            </a:r>
            <a:r>
              <a:rPr lang="en-US" dirty="0"/>
              <a:t> accelerates EV adoption and reduces carbon emissions.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This isn’t just forecasting numbers — it’s </a:t>
            </a:r>
            <a:r>
              <a:rPr lang="en-US" b="1" dirty="0"/>
              <a:t>enabling sustainable change</a:t>
            </a:r>
            <a:r>
              <a:rPr lang="en-US" dirty="0"/>
              <a:t>, shaping transportation for the next decade.</a:t>
            </a:r>
          </a:p>
          <a:p>
            <a:endParaRPr lang="en-US" dirty="0"/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💡 </a:t>
            </a:r>
            <a:r>
              <a:rPr lang="en-US" b="1" dirty="0"/>
              <a:t>Final Note:</a:t>
            </a:r>
            <a:r>
              <a:rPr lang="en-US" dirty="0"/>
              <a:t/>
            </a:r>
            <a:br>
              <a:rPr lang="en-US" dirty="0"/>
            </a:br>
            <a:r>
              <a:rPr lang="en-US" i="1" dirty="0"/>
              <a:t>"We are not just predicting the future of electric vehicles — we are engineering it."</a:t>
            </a:r>
            <a:r>
              <a:rPr lang="en-US" dirty="0"/>
              <a:t> ⚡🌍</a:t>
            </a:r>
          </a:p>
        </p:txBody>
      </p:sp>
    </p:spTree>
    <p:extLst>
      <p:ext uri="{BB962C8B-B14F-4D97-AF65-F5344CB8AC3E}">
        <p14:creationId xmlns:p14="http://schemas.microsoft.com/office/powerpoint/2010/main" val="1450314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2" y="972536"/>
            <a:ext cx="27928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492296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37397" y="6492295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=""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AB8847B2-D7C8-AF59-591C-F41D91445E1B}"/>
              </a:ext>
            </a:extLst>
          </p:cNvPr>
          <p:cNvSpPr txBox="1"/>
          <p:nvPr/>
        </p:nvSpPr>
        <p:spPr>
          <a:xfrm flipV="1">
            <a:off x="898549" y="4674563"/>
            <a:ext cx="3715978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9" name="Rectangle 9">
            <a:extLst>
              <a:ext uri="{FF2B5EF4-FFF2-40B4-BE49-F238E27FC236}">
                <a16:creationId xmlns="" xmlns:a16="http://schemas.microsoft.com/office/drawing/2014/main" id="{F3149175-F7D8-5ACA-E215-3B2715833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809" y="3244333"/>
            <a:ext cx="688324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14">
            <a:extLst>
              <a:ext uri="{FF2B5EF4-FFF2-40B4-BE49-F238E27FC236}">
                <a16:creationId xmlns="" xmlns:a16="http://schemas.microsoft.com/office/drawing/2014/main" id="{3757D0AB-DB9F-665D-FF55-20E09AE885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014" y="1442720"/>
            <a:ext cx="7305609" cy="507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Understand EV Adoption Trends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Analyze historical electric vehicle registration data at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county level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Identify seasonal, geographic, and socio-economic patterns influencing EV growth.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Predictive Models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Apply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machine learning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time-series forecasting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techniques to predict EV adoption.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Engineer advanced features (lag values, rolling averages, growth slopes) for improved accuracy.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 Data-Driven Forecasting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Build a scalable forecasting framework capable of producing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36-month predictions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Validate model performance using real-world EV registration trends.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6ABA70FF-BA90-4433-04F6-FC840572B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9B6331B-F27D-2929-AB03-197DD096BE9E}"/>
              </a:ext>
            </a:extLst>
          </p:cNvPr>
          <p:cNvSpPr txBox="1"/>
          <p:nvPr/>
        </p:nvSpPr>
        <p:spPr>
          <a:xfrm>
            <a:off x="191912" y="972536"/>
            <a:ext cx="27928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0AB98567-5C6D-817A-82F1-C5C0B3E32F77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58C5FCBC-FD81-88A7-8836-B3C6F182501A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BFCCBC44-84B0-FAC5-78EC-0D1CC8D4704D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="" xmlns:a16="http://schemas.microsoft.com/office/drawing/2014/main" id="{E40EFA83-E1AD-E2B1-9263-845231828B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ECD26EB-6C53-6625-A9F3-BE333A27A5FB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1D2A7937-A755-271A-3B21-24B32F31E654}"/>
              </a:ext>
            </a:extLst>
          </p:cNvPr>
          <p:cNvSpPr txBox="1"/>
          <p:nvPr/>
        </p:nvSpPr>
        <p:spPr>
          <a:xfrm flipV="1">
            <a:off x="898549" y="4674563"/>
            <a:ext cx="3715978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9" name="Rectangle 1">
            <a:extLst>
              <a:ext uri="{FF2B5EF4-FFF2-40B4-BE49-F238E27FC236}">
                <a16:creationId xmlns="" xmlns:a16="http://schemas.microsoft.com/office/drawing/2014/main" id="{E203591E-FC04-98F5-8255-D6F34720F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269" y="1595026"/>
            <a:ext cx="715025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Visualize Forecasts for Stakeholders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 an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dashboard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visualize historical and forecasted data.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 county-wise and multi-county comparisons for better decision-making.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Support Sustainable Infrastructure Planning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 insights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policy-makers, utility companies, and private investors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charging station placement.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Contribute to the broader goal of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accelerating EV adoption and reducing carbon emissions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356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AECCFA6D-E0CF-1199-0340-8CD129C4B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2E37BB2-77B8-89AF-DB86-316E3F1F307E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D24B4B5E-7BFD-3911-C3CB-3602EC674D1E}"/>
              </a:ext>
            </a:extLst>
          </p:cNvPr>
          <p:cNvSpPr txBox="1"/>
          <p:nvPr/>
        </p:nvSpPr>
        <p:spPr>
          <a:xfrm>
            <a:off x="310550" y="1613139"/>
            <a:ext cx="11153955" cy="4689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b="1" u="sng" dirty="0"/>
              <a:t>Programming Language &amp; Environment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Python </a:t>
            </a:r>
            <a:r>
              <a:rPr lang="en-IN" b="1" dirty="0" smtClean="0"/>
              <a:t>3.10.8</a:t>
            </a:r>
            <a:r>
              <a:rPr lang="en-IN" dirty="0" smtClean="0"/>
              <a:t> </a:t>
            </a:r>
            <a:r>
              <a:rPr lang="en-IN" dirty="0"/>
              <a:t>– Core programming language for data processing, model training, and deployment.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b="1" u="sng" dirty="0"/>
              <a:t>Data Processing &amp;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Pandas</a:t>
            </a:r>
            <a:r>
              <a:rPr lang="en-IN" dirty="0"/>
              <a:t> – Data manipulation, cleaning, and transformation.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NumPy</a:t>
            </a:r>
            <a:r>
              <a:rPr lang="en-IN" dirty="0"/>
              <a:t> – Numerical computations and array operations.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SciPy</a:t>
            </a:r>
            <a:r>
              <a:rPr lang="en-IN" dirty="0"/>
              <a:t> – Statistical and mathematical functions</a:t>
            </a:r>
            <a:r>
              <a:rPr lang="en-IN" dirty="0" smtClean="0"/>
              <a:t>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b="1" u="sng" dirty="0"/>
              <a:t>Machine Learning &amp; Forecasting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Scikit-learn</a:t>
            </a:r>
            <a:r>
              <a:rPr lang="en-IN" dirty="0"/>
              <a:t> – Regression </a:t>
            </a:r>
            <a:r>
              <a:rPr lang="en-IN" dirty="0" err="1"/>
              <a:t>modeling</a:t>
            </a:r>
            <a:r>
              <a:rPr lang="en-IN" dirty="0"/>
              <a:t>, feature engineering, and evaluation.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 err="1"/>
              <a:t>Statsmodels</a:t>
            </a:r>
            <a:r>
              <a:rPr lang="en-IN" dirty="0"/>
              <a:t> – Time-series statistical </a:t>
            </a:r>
            <a:r>
              <a:rPr lang="en-IN" dirty="0" err="1"/>
              <a:t>modeling</a:t>
            </a:r>
            <a:r>
              <a:rPr lang="en-IN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TensorFlow</a:t>
            </a:r>
            <a:r>
              <a:rPr lang="en-IN" dirty="0"/>
              <a:t> – Advanced deep learning capabilities (future scalability).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b="1" u="sng" dirty="0"/>
              <a:t>Data Visualization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Matplotlib</a:t>
            </a:r>
            <a:r>
              <a:rPr lang="en-IN" dirty="0"/>
              <a:t> – Static plotting for historical vs. forecasted EV trends.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 err="1"/>
              <a:t>Streamlit</a:t>
            </a:r>
            <a:r>
              <a:rPr lang="en-IN" b="1" dirty="0"/>
              <a:t> Charts</a:t>
            </a:r>
            <a:r>
              <a:rPr lang="en-IN" dirty="0"/>
              <a:t> – Interactive graphs and dashboard components.</a:t>
            </a:r>
          </a:p>
        </p:txBody>
      </p:sp>
    </p:spTree>
    <p:extLst>
      <p:ext uri="{BB962C8B-B14F-4D97-AF65-F5344CB8AC3E}">
        <p14:creationId xmlns:p14="http://schemas.microsoft.com/office/powerpoint/2010/main" val="3615341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7EEDA48A-F68E-C2A7-8D51-A843B7673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253A7AB-7102-AA2A-EB67-7140AB7F7590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="" xmlns:a16="http://schemas.microsoft.com/office/drawing/2014/main" id="{FDE6989B-4EA7-AFA2-99E5-CC6598D913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834" y="1614228"/>
            <a:ext cx="10161918" cy="4685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7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Deployment &amp; Application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7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7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Deployment of the EV Adoption Forecast web application.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7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Joblib</a:t>
            </a:r>
            <a:r>
              <a:rPr kumimoji="0" lang="en-US" altLang="en-US" sz="187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Model serialization and loading.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7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7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Version Control &amp; Collaboration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7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GitHub</a:t>
            </a:r>
            <a:r>
              <a:rPr kumimoji="0" lang="en-US" altLang="en-US" sz="187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Code repository, version tracking, and project documentation.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7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7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Libraries from </a:t>
            </a:r>
            <a:r>
              <a:rPr kumimoji="0" lang="en-US" altLang="en-US" sz="187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requirements.txt</a:t>
            </a:r>
            <a:endParaRPr kumimoji="0" lang="en-US" altLang="en-US" sz="1870" b="1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7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numpy</a:t>
            </a:r>
            <a:r>
              <a:rPr kumimoji="0" lang="en-US" altLang="en-US" sz="187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==1.26.4</a:t>
            </a:r>
            <a:endParaRPr kumimoji="0" lang="en-US" altLang="en-US" sz="187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7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pandas==1.5.3</a:t>
            </a:r>
            <a:endParaRPr kumimoji="0" lang="en-US" altLang="en-US" sz="187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7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scikit-learn==1.6.1</a:t>
            </a:r>
            <a:endParaRPr kumimoji="0" lang="en-US" altLang="en-US" sz="187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7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scipy</a:t>
            </a:r>
            <a:r>
              <a:rPr kumimoji="0" lang="en-US" altLang="en-US" sz="187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==1.15.2</a:t>
            </a:r>
            <a:endParaRPr kumimoji="0" lang="en-US" altLang="en-US" sz="187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7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statsmodels</a:t>
            </a:r>
            <a:r>
              <a:rPr kumimoji="0" lang="en-US" altLang="en-US" sz="187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==0.14.4</a:t>
            </a:r>
            <a:endParaRPr kumimoji="0" lang="en-US" altLang="en-US" sz="187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7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streamlit</a:t>
            </a:r>
            <a:r>
              <a:rPr kumimoji="0" lang="en-US" altLang="en-US" sz="187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==1.44.1</a:t>
            </a:r>
            <a:endParaRPr kumimoji="0" lang="en-US" altLang="en-US" sz="187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7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tensorflow</a:t>
            </a:r>
            <a:r>
              <a:rPr kumimoji="0" lang="en-US" altLang="en-US" sz="187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==2.19.0</a:t>
            </a:r>
            <a:endParaRPr kumimoji="0" lang="en-US" altLang="en-US" sz="187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107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12659" y="885260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="" xmlns:a16="http://schemas.microsoft.com/office/drawing/2014/main" id="{25B613E1-2952-5835-4DF2-394DFE39E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356" y="3995678"/>
            <a:ext cx="983317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="" xmlns:a16="http://schemas.microsoft.com/office/drawing/2014/main" id="{3217EFFB-FD50-9316-38B7-670275E14D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356" y="1364188"/>
            <a:ext cx="8515336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Collection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Washington State EV Population dataset with county-wise historical records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Preprocessing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Cleaned, formatted dates, removed duplicates, encoded counties.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 Engineering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Created lag features, rolling averages, % change metrics, and growth slopes.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Training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Regression-based forecasting model built with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Scikit-learn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Saved as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forecasting_ev_model.pkl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for reuse</a:t>
            </a:r>
            <a:r>
              <a:rPr kumimoji="0" lang="en-US" altLang="en-US" sz="187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Forecasting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36-month EV adoption predictions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per county.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Calculated growth percentages.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Visualization &amp; Deployment</a:t>
            </a:r>
            <a:endParaRPr kumimoji="0" lang="en-US" alt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dashboard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single &amp; multi-county trend graphs.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119368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8D12B7D-29A1-42B2-C1A3-6541C7721C3B}"/>
              </a:ext>
            </a:extLst>
          </p:cNvPr>
          <p:cNvSpPr txBox="1"/>
          <p:nvPr/>
        </p:nvSpPr>
        <p:spPr>
          <a:xfrm>
            <a:off x="255104" y="1380967"/>
            <a:ext cx="10277749" cy="4709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dirty="0">
              <a:solidFill>
                <a:srgbClr val="213163"/>
              </a:solidFill>
            </a:endParaRPr>
          </a:p>
          <a:p>
            <a:r>
              <a:rPr lang="en-US" dirty="0"/>
              <a:t>The rapid growth of electric vehicle (EV) adoption presents a significant challenge for </a:t>
            </a:r>
            <a:r>
              <a:rPr lang="en-US" b="1" dirty="0"/>
              <a:t>charging infrastructure planning</a:t>
            </a:r>
            <a:r>
              <a:rPr lang="en-US" dirty="0"/>
              <a:t> and </a:t>
            </a:r>
            <a:r>
              <a:rPr lang="en-US" b="1" dirty="0"/>
              <a:t>energy demand management</a:t>
            </a:r>
            <a:r>
              <a:rPr lang="en-US" dirty="0"/>
              <a:t>. Local governments, utility providers, and private investors lack </a:t>
            </a:r>
            <a:r>
              <a:rPr lang="en-US" b="1" dirty="0"/>
              <a:t>accurate forecasting tools</a:t>
            </a:r>
            <a:r>
              <a:rPr lang="en-US" dirty="0"/>
              <a:t> to anticipate future demand.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Without such predictive models, decision-makers risk: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Underestimating demand, leading to </a:t>
            </a:r>
            <a:r>
              <a:rPr lang="en-US" b="1" dirty="0"/>
              <a:t>charging station shortages</a:t>
            </a:r>
            <a:r>
              <a:rPr lang="en-US" dirty="0"/>
              <a:t> and congestion.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Overestimating demand, causing </a:t>
            </a:r>
            <a:r>
              <a:rPr lang="en-US" b="1" dirty="0"/>
              <a:t>under-utilization</a:t>
            </a:r>
            <a:r>
              <a:rPr lang="en-US" dirty="0"/>
              <a:t> and wasted resources.</a:t>
            </a:r>
          </a:p>
          <a:p>
            <a:endParaRPr lang="en-US" dirty="0"/>
          </a:p>
          <a:p>
            <a:r>
              <a:rPr lang="en-US" dirty="0"/>
              <a:t>This project addresses the challenge by analyzing </a:t>
            </a:r>
            <a:r>
              <a:rPr lang="en-US" b="1" dirty="0"/>
              <a:t>historical EV population data</a:t>
            </a:r>
            <a:r>
              <a:rPr lang="en-US" dirty="0"/>
              <a:t> (including county-level adoption trends, vehicle categories, and temporal growth patterns) to </a:t>
            </a:r>
            <a:r>
              <a:rPr lang="en-US" b="1" dirty="0"/>
              <a:t>predict the number of electric vehicles for the next 3 years</a:t>
            </a:r>
            <a:r>
              <a:rPr lang="en-US" dirty="0"/>
              <a:t>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The goal is to enable </a:t>
            </a:r>
            <a:r>
              <a:rPr lang="en-US" b="1" dirty="0"/>
              <a:t>data-driven infrastructure planning</a:t>
            </a:r>
            <a:r>
              <a:rPr lang="en-US" dirty="0"/>
              <a:t> that supports sustainable transportation growth.</a:t>
            </a:r>
          </a:p>
        </p:txBody>
      </p:sp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596E9C14-7833-CC1D-423A-2662E8439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F1C403F-2970-8089-B920-C6221DBE5732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="" xmlns:a16="http://schemas.microsoft.com/office/drawing/2014/main" id="{24029148-DDB3-6C9C-96C9-BD9C9AC3AB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104" y="1606072"/>
            <a:ext cx="7887055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AI-Driven EV Demand Prediction Engine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Leverages machine learning to forecast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county-level EV adoption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the next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36 months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high accuracy.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Advanced Feature Engineering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Incorporates historical trends, lag variables, rolling averages, percentage changes, and growth slopes for robust forecasting.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Dynamic &amp; Interactive Dashboard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Built on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enabling users to: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 any county from Washington State.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View historical + predicted adoption trends in one click.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Compare up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 counties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side-by-side for strategic insights.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976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9720A3E6-4183-0C82-F83F-2F0A92F34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4C60886A-199D-2AE4-2BD0-90389C22F1B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5D4614C-47A5-9BD5-789C-8A68B60A8360}"/>
              </a:ext>
            </a:extLst>
          </p:cNvPr>
          <p:cNvSpPr txBox="1"/>
          <p:nvPr/>
        </p:nvSpPr>
        <p:spPr>
          <a:xfrm>
            <a:off x="428445" y="5727940"/>
            <a:ext cx="1133511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u="sng" dirty="0">
                <a:solidFill>
                  <a:srgbClr val="002060"/>
                </a:solidFill>
                <a:hlinkClick r:id="rId2"/>
              </a:rPr>
              <a:t>GITHUB LINK :- </a:t>
            </a:r>
            <a:r>
              <a:rPr lang="en-IN" b="1" i="1" u="sng" dirty="0">
                <a:solidFill>
                  <a:srgbClr val="002060"/>
                </a:solidFill>
              </a:rPr>
              <a:t>https://github.com/RahulShirsat04/EV_Vehicle_Charging_Demand_Prediction.git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="" xmlns:a16="http://schemas.microsoft.com/office/drawing/2014/main" id="{41EC85ED-ECF0-7C27-4D7D-CEBE9732F9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104" y="1500554"/>
            <a:ext cx="8440235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Actionable Insights for Stakeholders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Empowers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policy-makers, urban planners, utility providers, and investors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Optimize charging station placement.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Anticipate infrastructure needs.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Support sustainable EV ecosystem growth.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Scalable Architecture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Easily extendable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other states, nations, and additional datasets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like energy usage and demographic trends.</a:t>
            </a:r>
          </a:p>
        </p:txBody>
      </p:sp>
    </p:spTree>
    <p:extLst>
      <p:ext uri="{BB962C8B-B14F-4D97-AF65-F5344CB8AC3E}">
        <p14:creationId xmlns:p14="http://schemas.microsoft.com/office/powerpoint/2010/main" val="4167217319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262</TotalTime>
  <Words>720</Words>
  <Application>Microsoft Office PowerPoint</Application>
  <PresentationFormat>Custom</PresentationFormat>
  <Paragraphs>142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admin</cp:lastModifiedBy>
  <cp:revision>12</cp:revision>
  <dcterms:created xsi:type="dcterms:W3CDTF">2024-12-31T09:40:01Z</dcterms:created>
  <dcterms:modified xsi:type="dcterms:W3CDTF">2025-08-02T17:10:26Z</dcterms:modified>
</cp:coreProperties>
</file>

<file path=docProps/thumbnail.jpeg>
</file>